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9" d="100"/>
          <a:sy n="149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c:style val="2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A1D2E"/>
                </a:solidFill>
                <a:latin typeface="Arial"/>
              </a:defRPr>
            </a:pPr>
            <a:r>
              <a:rPr lang="tr-TR" sz="1200" b="0" i="0" u="none" strike="noStrike">
                <a:solidFill>
                  <a:srgbClr val="1A1D2E"/>
                </a:solidFill>
                <a:latin typeface="Arial"/>
              </a:rPr>
              <a:t>İrsaliye Ciro Raporu — 2024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Aylık Ciro (₺K)</c:v>
                </c:pt>
              </c:strCache>
            </c:strRef>
          </c:tx>
          <c:spPr>
            <a:solidFill>
              <a:srgbClr val="3B5BDB"/>
            </a:solidFill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Oca</c:v>
                </c:pt>
                <c:pt idx="1">
                  <c:v>Şub</c:v>
                </c:pt>
                <c:pt idx="2">
                  <c:v>Mar</c:v>
                </c:pt>
                <c:pt idx="3">
                  <c:v>Nis</c:v>
                </c:pt>
                <c:pt idx="4">
                  <c:v>May</c:v>
                </c:pt>
                <c:pt idx="5">
                  <c:v>Haz</c:v>
                </c:pt>
                <c:pt idx="6">
                  <c:v>Tem</c:v>
                </c:pt>
                <c:pt idx="7">
                  <c:v>Ağu</c:v>
                </c:pt>
                <c:pt idx="8">
                  <c:v>Eyl</c:v>
                </c:pt>
                <c:pt idx="9">
                  <c:v>Eki</c:v>
                </c:pt>
                <c:pt idx="10">
                  <c:v>Kas</c:v>
                </c:pt>
                <c:pt idx="11">
                  <c:v>Ara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620</c:v>
                </c:pt>
                <c:pt idx="1">
                  <c:v>710</c:v>
                </c:pt>
                <c:pt idx="2">
                  <c:v>580</c:v>
                </c:pt>
                <c:pt idx="3">
                  <c:v>840</c:v>
                </c:pt>
                <c:pt idx="4">
                  <c:v>760</c:v>
                </c:pt>
                <c:pt idx="5">
                  <c:v>920</c:v>
                </c:pt>
                <c:pt idx="6">
                  <c:v>880</c:v>
                </c:pt>
                <c:pt idx="7">
                  <c:v>1050</c:v>
                </c:pt>
                <c:pt idx="8">
                  <c:v>940</c:v>
                </c:pt>
                <c:pt idx="9">
                  <c:v>1100</c:v>
                </c:pt>
                <c:pt idx="10">
                  <c:v>980</c:v>
                </c:pt>
                <c:pt idx="11">
                  <c:v>1240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80-477E-80D3-62357FB0F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194"/>
                </a:solidFill>
                <a:latin typeface="Arial"/>
              </a:defRPr>
            </a:pPr>
            <a:endParaRPr lang="tr-T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AF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194"/>
                </a:solidFill>
                <a:latin typeface="Arial"/>
              </a:defRPr>
            </a:pPr>
            <a:endParaRPr lang="tr-TR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452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0" y="45720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0" b="1" dirty="0">
                <a:solidFill>
                  <a:srgbClr val="FFFFFF">
                    <a:alpha val="7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MY</a:t>
            </a:r>
            <a:endParaRPr lang="en-US" sz="260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640080" cy="64008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02920" y="1920240"/>
            <a:ext cx="6400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YazBoz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02920" y="26974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 &amp; Fatura Yönetim Sistemi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02920" y="3474720"/>
            <a:ext cx="2377440" cy="347472"/>
          </a:xfrm>
          <a:prstGeom prst="rect">
            <a:avLst/>
          </a:prstGeom>
          <a:solidFill>
            <a:srgbClr val="3B5BDB">
              <a:alpha val="40000"/>
            </a:srgbClr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4747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ERP Entegrasyon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108960" y="3474720"/>
            <a:ext cx="2377440" cy="347472"/>
          </a:xfrm>
          <a:prstGeom prst="rect">
            <a:avLst/>
          </a:prstGeom>
          <a:solidFill>
            <a:srgbClr val="3B5BDB">
              <a:alpha val="40000"/>
            </a:srgbClr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08960" y="34747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Çok Şubeli Yapı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715000" y="3474720"/>
            <a:ext cx="2377440" cy="347472"/>
          </a:xfrm>
          <a:prstGeom prst="rect">
            <a:avLst/>
          </a:prstGeom>
          <a:solidFill>
            <a:srgbClr val="3B5BDB">
              <a:alpha val="40000"/>
            </a:srgbClr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15000" y="34747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Gerçek Zamanlı Raporlama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4572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17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Denizsoft Bilgisayar ve Yazılım Hizmetleri LTD Şti  •  denizsoft.net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YazBoz Nedir?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ERP ile entegre çalışan, işletmelerin teklif, sipariş, fatura ve stok süreçlerini tek bir çatı altında yönetmelerini sağlayan modern bir iş yönetim platformudur.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2057400"/>
            <a:ext cx="269748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2057400"/>
            <a:ext cx="2697480" cy="54864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240280"/>
            <a:ext cx="594360" cy="594360"/>
          </a:xfrm>
          <a:prstGeom prst="rect">
            <a:avLst/>
          </a:prstGeom>
          <a:solidFill>
            <a:srgbClr val="EEF1FD"/>
          </a:solidFill>
          <a:ln w="12700">
            <a:solidFill>
              <a:srgbClr val="EEF1F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2402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02920" y="294436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Akıllı Raporlama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3401568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Kar-zarar, stok karlılığı ve cari hesap raporlarını anlık izleyin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0" y="2057400"/>
            <a:ext cx="269748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2057400"/>
            <a:ext cx="269748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383280" y="2240280"/>
            <a:ext cx="594360" cy="594360"/>
          </a:xfrm>
          <a:prstGeom prst="rect">
            <a:avLst/>
          </a:prstGeom>
          <a:solidFill>
            <a:srgbClr val="F5F0FF"/>
          </a:solidFill>
          <a:ln w="12700">
            <a:solidFill>
              <a:srgbClr val="F5F0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83280" y="22402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📄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337560" y="294436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 Yönetimi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337560" y="3401568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Önerilen ürün sistemi ile AI destekli teklif oluşturun ve PDF/Excel'e aktarın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35040" y="2057400"/>
            <a:ext cx="269748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35040" y="2057400"/>
            <a:ext cx="2697480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217920" y="2240280"/>
            <a:ext cx="594360" cy="59436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17920" y="22402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✅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172200" y="294436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Fatura Onay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172200" y="3401568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Alış faturalarını onay akışıyla yönetin, bekletilen faturaları takip edin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2 / 9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Modüller &amp; Ana Menü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2011680" cy="37490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43000"/>
            <a:ext cx="54864" cy="374904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26187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YazBoz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7472" y="1783080"/>
            <a:ext cx="1874520" cy="384048"/>
          </a:xfrm>
          <a:prstGeom prst="rect">
            <a:avLst/>
          </a:prstGeom>
          <a:solidFill>
            <a:srgbClr val="252A40"/>
          </a:solidFill>
          <a:ln w="12700">
            <a:solidFill>
              <a:srgbClr val="252A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783080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Dosya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47472" y="2258568"/>
            <a:ext cx="1874520" cy="384048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258568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Uygulama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7472" y="2734056"/>
            <a:ext cx="1874520" cy="384048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734056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Kullanıcı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47472" y="3209544"/>
            <a:ext cx="1874520" cy="384048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209544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Lisans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47472" y="3685032"/>
            <a:ext cx="1874520" cy="384048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685032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Yardım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420624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9D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● ŞUBE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514600" y="11887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514600" y="1188720"/>
            <a:ext cx="54864" cy="160020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651760" y="1353312"/>
            <a:ext cx="502920" cy="50292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06040" y="19659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Kar-Zarar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178808" y="11887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178808" y="1188720"/>
            <a:ext cx="54864" cy="160020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315968" y="1353312"/>
            <a:ext cx="502920" cy="502920"/>
          </a:xfrm>
          <a:prstGeom prst="rect">
            <a:avLst/>
          </a:prstGeom>
          <a:solidFill>
            <a:srgbClr val="EEF1FD"/>
          </a:solidFill>
          <a:ln w="12700">
            <a:solidFill>
              <a:srgbClr val="EEF1F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270248" y="19659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Stok Raporu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843016" y="11887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843016" y="1188720"/>
            <a:ext cx="54864" cy="1600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980176" y="1353312"/>
            <a:ext cx="502920" cy="50292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34456" y="19659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Cari Karlılık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507224" y="11887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7507224" y="1188720"/>
            <a:ext cx="54864" cy="1600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644384" y="1353312"/>
            <a:ext cx="502920" cy="502920"/>
          </a:xfrm>
          <a:prstGeom prst="rect">
            <a:avLst/>
          </a:prstGeom>
          <a:solidFill>
            <a:srgbClr val="F5F0FF"/>
          </a:solidFill>
          <a:ln w="12700">
            <a:solidFill>
              <a:srgbClr val="F5F0F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598664" y="19659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Stok Karlılık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514600" y="30175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2514600" y="3017520"/>
            <a:ext cx="54864" cy="16002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651760" y="3182112"/>
            <a:ext cx="502920" cy="502920"/>
          </a:xfrm>
          <a:prstGeom prst="rect">
            <a:avLst/>
          </a:prstGeom>
          <a:solidFill>
            <a:srgbClr val="ECFEFF"/>
          </a:solidFill>
          <a:ln w="12700">
            <a:solidFill>
              <a:srgbClr val="ECFE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606040" y="37947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 Oluştur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178808" y="30175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178808" y="3017520"/>
            <a:ext cx="54864" cy="160020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315968" y="3182112"/>
            <a:ext cx="502920" cy="50292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70248" y="37947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Verilen Teklifler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5843016" y="30175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5843016" y="3017520"/>
            <a:ext cx="54864" cy="1600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5980176" y="3182112"/>
            <a:ext cx="502920" cy="50292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934456" y="37947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Bek. Siparişler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7507224" y="3017520"/>
            <a:ext cx="1554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7507224" y="3017520"/>
            <a:ext cx="54864" cy="16002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7644384" y="3182112"/>
            <a:ext cx="502920" cy="5029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598664" y="3794760"/>
            <a:ext cx="13898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Fatura Onay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3 / 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 Destekli Belge Okuma &amp; Teklife Çevirme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Yüklenen belgeleri yapay zeka ile analiz ederek otomatik teklif oluşturun — manuel veri girişine son.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600200"/>
            <a:ext cx="20116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600200"/>
            <a:ext cx="2011680" cy="4572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02336" y="1700784"/>
            <a:ext cx="457200" cy="457200"/>
          </a:xfrm>
          <a:prstGeom prst="rect">
            <a:avLst/>
          </a:prstGeom>
          <a:solidFill>
            <a:srgbClr val="EEF1FD"/>
          </a:solidFill>
          <a:ln w="12700">
            <a:solidFill>
              <a:srgbClr val="EEF1F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02336" y="17007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📄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1719072"/>
            <a:ext cx="12984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.DOCX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" y="1993392"/>
            <a:ext cx="12984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Word Belgesi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450592" y="1600200"/>
            <a:ext cx="20116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450592" y="1600200"/>
            <a:ext cx="2011680" cy="457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78608" y="1700784"/>
            <a:ext cx="457200" cy="45720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78608" y="17007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090672" y="1719072"/>
            <a:ext cx="12984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.PDF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090672" y="1993392"/>
            <a:ext cx="12984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PDF Dosyası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26864" y="1600200"/>
            <a:ext cx="20116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26864" y="1600200"/>
            <a:ext cx="201168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54880" y="1700784"/>
            <a:ext cx="457200" cy="45720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17007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🖼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266944" y="1719072"/>
            <a:ext cx="12984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.JPEG / PNG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266944" y="1993392"/>
            <a:ext cx="12984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Görsel &amp; Tarama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803136" y="1600200"/>
            <a:ext cx="20116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803136" y="1600200"/>
            <a:ext cx="2011680" cy="457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931152" y="1700784"/>
            <a:ext cx="45720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931152" y="17007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📧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443216" y="1719072"/>
            <a:ext cx="12984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E-Posta (.eml)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443216" y="1993392"/>
            <a:ext cx="12984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Mail İçeriği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2788920"/>
            <a:ext cx="1920240" cy="1828800"/>
          </a:xfrm>
          <a:prstGeom prst="rect">
            <a:avLst/>
          </a:prstGeom>
          <a:solidFill>
            <a:srgbClr val="EEF1FD"/>
          </a:solidFill>
          <a:ln w="12700">
            <a:solidFill>
              <a:srgbClr val="3B5BD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74320" y="2788920"/>
            <a:ext cx="1920240" cy="4572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📁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365760" y="3383280"/>
            <a:ext cx="1737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Belge Yüklenir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65760" y="3749040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Sürükle &amp; bırak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veya dosya seç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267712" y="3675888"/>
            <a:ext cx="128016" cy="54864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350008" y="3621024"/>
            <a:ext cx="54864" cy="164592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450592" y="2788920"/>
            <a:ext cx="1920240" cy="1828800"/>
          </a:xfrm>
          <a:prstGeom prst="rect">
            <a:avLst/>
          </a:prstGeom>
          <a:solidFill>
            <a:srgbClr val="F5F0FF"/>
          </a:solidFill>
          <a:ln w="12700">
            <a:solidFill>
              <a:srgbClr val="7C3AE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2450592" y="2788920"/>
            <a:ext cx="1920240" cy="45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450592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🤖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2542032" y="3383280"/>
            <a:ext cx="1737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 Analiz Eder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2542032" y="3749040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İçerik, fiyat, ürün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bilgileri çıkarılır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443984" y="3675888"/>
            <a:ext cx="128016" cy="54864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526280" y="3621024"/>
            <a:ext cx="54864" cy="164592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626864" y="2788920"/>
            <a:ext cx="1920240" cy="1828800"/>
          </a:xfrm>
          <a:prstGeom prst="rect">
            <a:avLst/>
          </a:prstGeom>
          <a:solidFill>
            <a:srgbClr val="ECFEFF"/>
          </a:solidFill>
          <a:ln w="12700">
            <a:solidFill>
              <a:srgbClr val="06B6D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4626864" y="2788920"/>
            <a:ext cx="1920240" cy="457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626864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✏️</a:t>
            </a:r>
            <a:endParaRPr lang="en-US" sz="2200" dirty="0"/>
          </a:p>
        </p:txBody>
      </p:sp>
      <p:sp>
        <p:nvSpPr>
          <p:cNvPr id="47" name="Text 45"/>
          <p:cNvSpPr/>
          <p:nvPr/>
        </p:nvSpPr>
        <p:spPr>
          <a:xfrm>
            <a:off x="4718304" y="3383280"/>
            <a:ext cx="1737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 Oluşur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4718304" y="3749040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Kalemler otomatik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doldurulur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620256" y="3675888"/>
            <a:ext cx="128016" cy="54864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702552" y="3621024"/>
            <a:ext cx="54864" cy="164592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803136" y="2788920"/>
            <a:ext cx="1920240" cy="1828800"/>
          </a:xfrm>
          <a:prstGeom prst="rect">
            <a:avLst/>
          </a:prstGeom>
          <a:solidFill>
            <a:srgbClr val="F0FDF4"/>
          </a:solidFill>
          <a:ln w="12700">
            <a:solidFill>
              <a:srgbClr val="22C55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6803136" y="2788920"/>
            <a:ext cx="1920240" cy="457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803136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✅</a:t>
            </a:r>
            <a:endParaRPr lang="en-US" sz="2200" dirty="0"/>
          </a:p>
        </p:txBody>
      </p:sp>
      <p:sp>
        <p:nvSpPr>
          <p:cNvPr id="54" name="Text 52"/>
          <p:cNvSpPr/>
          <p:nvPr/>
        </p:nvSpPr>
        <p:spPr>
          <a:xfrm>
            <a:off x="6894576" y="3383280"/>
            <a:ext cx="1737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Onaylarsınız</a:t>
            </a:r>
            <a:endParaRPr lang="en-US" sz="1200" dirty="0"/>
          </a:p>
        </p:txBody>
      </p:sp>
      <p:sp>
        <p:nvSpPr>
          <p:cNvPr id="55" name="Text 53"/>
          <p:cNvSpPr/>
          <p:nvPr/>
        </p:nvSpPr>
        <p:spPr>
          <a:xfrm>
            <a:off x="6894576" y="3749040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Düzenleyip kaydedin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veya gönderin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4 / 9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 Yönetimi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4206240" cy="658368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170432"/>
            <a:ext cx="502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1225296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Çok Kalemli Teklif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148132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Ürün kodu, cinsi, miktar, fiyat, iskonto ve KDV ile detaylı kalem girişi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193852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1938528"/>
            <a:ext cx="502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💱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68680" y="1993392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Çoklu Para Birimi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8680" y="2249424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TL, USD ve EUR bazlı kalem girişi; anlık kur desteği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706624"/>
            <a:ext cx="4206240" cy="658368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2706624"/>
            <a:ext cx="502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🤖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68680" y="2761488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Önerilen Kalemler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68680" y="301752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 destekli ürün önerileri ile teklif hazırlama sürecini hızlandırın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" y="347472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474720"/>
            <a:ext cx="502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📤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68680" y="3529584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Çoklu Çıktı Formatı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68680" y="3785616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PDF önizleme, Excel aktarım ve e-posta gönderimi tek tıkla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4242816"/>
            <a:ext cx="4206240" cy="658368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4242816"/>
            <a:ext cx="502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🔄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68680" y="4297680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ERP Entegrasyonu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68680" y="4553712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Teklifi doğrudan Mikro ERP'ye aktarın; sevk işlemlerini başlatın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1170432"/>
            <a:ext cx="3977640" cy="3611880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029200" y="1261872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Çift Teklif Karşılaştırma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983480" y="16916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ANA TEKLİF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983480" y="208483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56632" y="212140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Toplam TL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852160" y="2121408"/>
            <a:ext cx="804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₺124,500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983480" y="263347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56632" y="267004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Toplam USD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852160" y="2670048"/>
            <a:ext cx="804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$3,820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983480" y="318211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056632" y="321868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Toplam EUR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852160" y="3218688"/>
            <a:ext cx="804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€3,510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903720" y="16916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ÖNERİLEN TEKLİF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903720" y="208483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976872" y="212140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Toplam TL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772400" y="2121408"/>
            <a:ext cx="804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₺124,500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903720" y="263347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976872" y="267004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Toplam USD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7772400" y="2670048"/>
            <a:ext cx="804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$3,820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903720" y="318211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976872" y="321868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Toplam EUR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772400" y="3218688"/>
            <a:ext cx="804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€3,510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983480" y="4251960"/>
            <a:ext cx="685800" cy="36576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83480" y="4251960"/>
            <a:ext cx="685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Kaydet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733288" y="4251960"/>
            <a:ext cx="685800" cy="365760"/>
          </a:xfrm>
          <a:prstGeom prst="rect">
            <a:avLst/>
          </a:prstGeom>
          <a:solidFill>
            <a:srgbClr val="E8EAF2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733288" y="4251960"/>
            <a:ext cx="685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Vazgeç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6483096" y="4251960"/>
            <a:ext cx="685800" cy="365760"/>
          </a:xfrm>
          <a:prstGeom prst="rect">
            <a:avLst/>
          </a:prstGeom>
          <a:solidFill>
            <a:srgbClr val="EEF1FD"/>
          </a:solidFill>
          <a:ln w="12700">
            <a:solidFill>
              <a:srgbClr val="EEF1F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83096" y="4251960"/>
            <a:ext cx="685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E-Posta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232904" y="4251960"/>
            <a:ext cx="685800" cy="36576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232904" y="4251960"/>
            <a:ext cx="685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Excel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7982712" y="4251960"/>
            <a:ext cx="685800" cy="36576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982712" y="4251960"/>
            <a:ext cx="685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Sevk Et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5 / 9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Raporlama &amp; Analitik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2011680" cy="457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984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142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Bekleyen Sipariş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208483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↑ 12%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450592" y="1170432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50592" y="1170432"/>
            <a:ext cx="201168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42032" y="12984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38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542032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Onay Bekleyen Fatura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542032" y="208483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→ Sabit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26864" y="1170432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26864" y="1170432"/>
            <a:ext cx="2011680" cy="4572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18304" y="12984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₺847K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718304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Aylık Ciro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718304" y="208483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↑ 8.1%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803136" y="1170432"/>
            <a:ext cx="20116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803136" y="1170432"/>
            <a:ext cx="2011680" cy="45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94576" y="1298448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24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6894576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Aktif Teklif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894576" y="208483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↑ 3</a:t>
            </a:r>
            <a:endParaRPr lang="en-US" sz="1000" dirty="0"/>
          </a:p>
        </p:txBody>
      </p:sp>
      <p:graphicFrame>
        <p:nvGraphicFramePr>
          <p:cNvPr id="25" name="Chart 0"/>
          <p:cNvGraphicFramePr/>
          <p:nvPr/>
        </p:nvGraphicFramePr>
        <p:xfrm>
          <a:off x="274320" y="2514600"/>
          <a:ext cx="5486400" cy="2377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Shape 23"/>
          <p:cNvSpPr/>
          <p:nvPr/>
        </p:nvSpPr>
        <p:spPr>
          <a:xfrm>
            <a:off x="5989320" y="2514600"/>
            <a:ext cx="2880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126480" y="2514600"/>
            <a:ext cx="2651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📈  Kar-Zarar Raporu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5989320" y="2990088"/>
            <a:ext cx="2880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6126480" y="2990088"/>
            <a:ext cx="2651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📦  Stok Karlılık Raporu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5989320" y="3465576"/>
            <a:ext cx="2880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6126480" y="3465576"/>
            <a:ext cx="2651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🏢  Cari Hesap Karlılık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5989320" y="3941064"/>
            <a:ext cx="2880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6126480" y="3941064"/>
            <a:ext cx="2651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📊  İrsaliye Ciro Grafikleri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5989320" y="4416552"/>
            <a:ext cx="2880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6126480" y="4416552"/>
            <a:ext cx="2651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💳  Haftalık Ödeme Planı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6 / 9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ERP Entegrasyonu &amp; Bağlantı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1828800" cy="1188720"/>
          </a:xfrm>
          <a:prstGeom prst="rect">
            <a:avLst/>
          </a:prstGeom>
          <a:solidFill>
            <a:srgbClr val="EEF1FD"/>
          </a:solidFill>
          <a:ln w="12700">
            <a:solidFill>
              <a:srgbClr val="3B5BD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417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B5BD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YazBoz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Teklif &amp; Rapor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359152" y="1783080"/>
            <a:ext cx="182880" cy="73152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487168" y="1746504"/>
            <a:ext cx="73152" cy="146304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606040" y="1280160"/>
            <a:ext cx="1828800" cy="1188720"/>
          </a:xfrm>
          <a:prstGeom prst="rect">
            <a:avLst/>
          </a:prstGeom>
          <a:solidFill>
            <a:srgbClr val="E8EAF2"/>
          </a:solidFill>
          <a:ln w="12700">
            <a:solidFill>
              <a:srgbClr val="1A1D2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606040" y="1417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ERP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606040" y="18745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Veritabanı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07992" y="1783080"/>
            <a:ext cx="182880" cy="73152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36008" y="1746504"/>
            <a:ext cx="73152" cy="146304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1280160"/>
            <a:ext cx="1828800" cy="1188720"/>
          </a:xfrm>
          <a:prstGeom prst="rect">
            <a:avLst/>
          </a:prstGeom>
          <a:solidFill>
            <a:srgbClr val="F0FDF4"/>
          </a:solidFill>
          <a:ln w="12700">
            <a:solidFill>
              <a:srgbClr val="22C55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54880" y="1417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C55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Cari / Stok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54880" y="18745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Senkronizasyon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656832" y="1783080"/>
            <a:ext cx="182880" cy="73152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784848" y="1746504"/>
            <a:ext cx="73152" cy="146304"/>
          </a:xfrm>
          <a:prstGeom prst="rect">
            <a:avLst/>
          </a:prstGeom>
          <a:solidFill>
            <a:srgbClr val="6B7194"/>
          </a:solidFill>
          <a:ln w="12700">
            <a:solidFill>
              <a:srgbClr val="6B719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903720" y="1280160"/>
            <a:ext cx="1828800" cy="1188720"/>
          </a:xfrm>
          <a:prstGeom prst="rect">
            <a:avLst/>
          </a:prstGeom>
          <a:solidFill>
            <a:srgbClr val="FFFBEB"/>
          </a:solidFill>
          <a:ln w="12700">
            <a:solidFill>
              <a:srgbClr val="F59E0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903720" y="1417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59E0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Raporlar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903720" y="18745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Anlık Çıktı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2743200"/>
            <a:ext cx="4160520" cy="960120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2743200"/>
            <a:ext cx="45720" cy="9601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11480" y="281635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Çoklu Bağlantı Profili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11480" y="31089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Farklı şubeler veya ERP ortamları için ayrı bağlantı profilleri tanımlayın ve anında geçiş yapın.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709160" y="2743200"/>
            <a:ext cx="4160520" cy="960120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709160" y="2743200"/>
            <a:ext cx="45720" cy="9601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0" y="281635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Vergi Parametreleri Senkronizasyonu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46320" y="31089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KDV oranlarını Mikro ERP'deki vergi parametreleri (091600) ile otomatik eşleştirin.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74320" y="3840480"/>
            <a:ext cx="4160520" cy="960120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4320" y="3840480"/>
            <a:ext cx="45720" cy="9601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391363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Cari Hesap Yönetimi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11480" y="42062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ERP'de bulunmayan cari hesapları aktarım sırasında otomatik oluşturun.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709160" y="3840480"/>
            <a:ext cx="4160520" cy="960120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709160" y="3840480"/>
            <a:ext cx="45720" cy="9601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0" y="391363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Şube Bazlı Çalışma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846320" y="42062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Merkez, Hadımköy ve Çekmeköy gibi birden fazla şube için ayrı kar-zarar takibi yapın.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7 / 9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686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Modern Kullanıcı Arayüzü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1463040" cy="3611880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43000"/>
            <a:ext cx="45720" cy="361188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8872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0040" y="1719072"/>
            <a:ext cx="1353312" cy="347472"/>
          </a:xfrm>
          <a:prstGeom prst="rect">
            <a:avLst/>
          </a:prstGeom>
          <a:solidFill>
            <a:srgbClr val="252A40"/>
          </a:solidFill>
          <a:ln w="12700">
            <a:solidFill>
              <a:srgbClr val="252A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719072"/>
            <a:ext cx="1307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Dosya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0040" y="2130552"/>
            <a:ext cx="1353312" cy="347472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130552"/>
            <a:ext cx="1307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17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Uygulama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" y="2542032"/>
            <a:ext cx="1353312" cy="347472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542032"/>
            <a:ext cx="1307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17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Kullanıcı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0040" y="2953512"/>
            <a:ext cx="1353312" cy="347472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953512"/>
            <a:ext cx="1307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17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Lisans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0040" y="3364992"/>
            <a:ext cx="1353312" cy="347472"/>
          </a:xfrm>
          <a:prstGeom prst="rect">
            <a:avLst/>
          </a:prstGeom>
          <a:solidFill>
            <a:srgbClr val="1A1D2E"/>
          </a:solidFill>
          <a:ln w="12700">
            <a:solidFill>
              <a:srgbClr val="1A1D2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364992"/>
            <a:ext cx="1307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17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Yardım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737360" y="1143000"/>
            <a:ext cx="3520440" cy="3611880"/>
          </a:xfrm>
          <a:prstGeom prst="rect">
            <a:avLst/>
          </a:prstGeom>
          <a:solidFill>
            <a:srgbClr val="F4F6FB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37360" y="1143000"/>
            <a:ext cx="352044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828800" y="11430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Kontrol Paneli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737360" y="4572000"/>
            <a:ext cx="3520440" cy="182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828800" y="457200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● Bağlı   ● prod-01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1828800" y="1664208"/>
            <a:ext cx="10058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828800" y="1664208"/>
            <a:ext cx="1005840" cy="36576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920240" y="1783080"/>
            <a:ext cx="320040" cy="32004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926080" y="1664208"/>
            <a:ext cx="10058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926080" y="1664208"/>
            <a:ext cx="1005840" cy="36576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017520" y="1783080"/>
            <a:ext cx="320040" cy="320040"/>
          </a:xfrm>
          <a:prstGeom prst="rect">
            <a:avLst/>
          </a:prstGeom>
          <a:solidFill>
            <a:srgbClr val="EEF1FD"/>
          </a:solidFill>
          <a:ln w="12700">
            <a:solidFill>
              <a:srgbClr val="EEF1F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023360" y="1664208"/>
            <a:ext cx="10058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023360" y="1664208"/>
            <a:ext cx="10058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114800" y="1783080"/>
            <a:ext cx="320040" cy="320040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828800" y="2761488"/>
            <a:ext cx="10058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828800" y="2761488"/>
            <a:ext cx="1005840" cy="3657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920240" y="2880360"/>
            <a:ext cx="320040" cy="320040"/>
          </a:xfrm>
          <a:prstGeom prst="rect">
            <a:avLst/>
          </a:prstGeom>
          <a:solidFill>
            <a:srgbClr val="F5F0FF"/>
          </a:solidFill>
          <a:ln w="12700">
            <a:solidFill>
              <a:srgbClr val="F5F0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926080" y="2761488"/>
            <a:ext cx="10058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926080" y="2761488"/>
            <a:ext cx="100584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017520" y="2880360"/>
            <a:ext cx="320040" cy="320040"/>
          </a:xfrm>
          <a:prstGeom prst="rect">
            <a:avLst/>
          </a:prstGeom>
          <a:solidFill>
            <a:srgbClr val="ECFEFF"/>
          </a:solidFill>
          <a:ln w="12700">
            <a:solidFill>
              <a:srgbClr val="ECFE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023360" y="2761488"/>
            <a:ext cx="10058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023360" y="2761488"/>
            <a:ext cx="1005840" cy="3657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114800" y="2880360"/>
            <a:ext cx="320040" cy="32004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532120" y="1170432"/>
            <a:ext cx="162763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5623560" y="124358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🎨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5605272" y="1627632"/>
            <a:ext cx="1481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Light &amp; Dark Tema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605272" y="1901952"/>
            <a:ext cx="14813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Kullanıcı tercihine göre açık veya koyu tema seçeneği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7269480" y="1170432"/>
            <a:ext cx="162763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7360920" y="124358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📐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7342632" y="1627632"/>
            <a:ext cx="1481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Responsive Düzen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7342632" y="1901952"/>
            <a:ext cx="14813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Farklı ekran boyutlarına otomatik uyum sağlar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5532120" y="2432304"/>
            <a:ext cx="162763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5623560" y="25054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🔵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5605272" y="2889504"/>
            <a:ext cx="1481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Renk Kodlu Modüller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605272" y="3163824"/>
            <a:ext cx="14813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Her modül için ayrı renk kategorisi ile hızlı gezinme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7269480" y="2432304"/>
            <a:ext cx="162763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4" name="Text 52"/>
          <p:cNvSpPr/>
          <p:nvPr/>
        </p:nvSpPr>
        <p:spPr>
          <a:xfrm>
            <a:off x="7360920" y="25054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✨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7342632" y="2889504"/>
            <a:ext cx="1481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Modern Bileşenler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7342632" y="3163824"/>
            <a:ext cx="14813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Segoe UI fontlu, yuvarlak köşeli, gölgeli kart tasarımı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5532120" y="3694176"/>
            <a:ext cx="162763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8" name="Text 56"/>
          <p:cNvSpPr/>
          <p:nvPr/>
        </p:nvSpPr>
        <p:spPr>
          <a:xfrm>
            <a:off x="5623560" y="370338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⚡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5605272" y="4042678"/>
            <a:ext cx="1481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Hızlı Erişim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5605272" y="4380938"/>
            <a:ext cx="14813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Klavye kısayolları ve Enter ile alan geçişi desteği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7269480" y="3694176"/>
            <a:ext cx="162763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2" name="Text 60"/>
          <p:cNvSpPr/>
          <p:nvPr/>
        </p:nvSpPr>
        <p:spPr>
          <a:xfrm>
            <a:off x="7360920" y="370338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📊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7342632" y="4042678"/>
            <a:ext cx="1481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D2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ScottPlot &amp; LiveCharts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7342632" y="4380938"/>
            <a:ext cx="14813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1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Etkileşimli grafik kütüphaneleri ile veri görselleştirme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194"/>
                </a:solidFill>
              </a:rPr>
              <a:t>8 / 9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3B5BDB"/>
          </a:solidFill>
          <a:ln w="12700">
            <a:solidFill>
              <a:srgbClr val="3B5B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0" y="182880"/>
            <a:ext cx="5486400" cy="4754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0" b="1" dirty="0">
                <a:solidFill>
                  <a:srgbClr val="FFFFFF">
                    <a:alpha val="6000"/>
                  </a:srgbClr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MY</a:t>
            </a:r>
            <a:endParaRPr lang="en-US" sz="30000" dirty="0"/>
          </a:p>
        </p:txBody>
      </p:sp>
      <p:sp>
        <p:nvSpPr>
          <p:cNvPr id="4" name="Text 2"/>
          <p:cNvSpPr/>
          <p:nvPr/>
        </p:nvSpPr>
        <p:spPr>
          <a:xfrm>
            <a:off x="502920" y="100584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Teşekkürler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02920" y="182880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Mikro YazBoz ile iş süreçlerinizi dijitalleştirin,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verilerinizi anlık takip edin.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" y="2880360"/>
            <a:ext cx="6858000" cy="384048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880360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🌐  www.denizsoft.net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3337560"/>
            <a:ext cx="6858000" cy="384048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337560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📧  info@denizsoft.com.tr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02920" y="3794760"/>
            <a:ext cx="6858000" cy="384048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794760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📞  0850 577 0 574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" y="4251960"/>
            <a:ext cx="6858000" cy="384048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251960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📍  Perpa Ticaret Merkezi A Blok Kat 13 No 1993, Şişli / İstanbul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517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Denizsoft Bilgisayar ve Yazılım Hizmetleri LTD Şti  •  2024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613</Words>
  <Application>Microsoft Office PowerPoint</Application>
  <PresentationFormat>Ekran Gösterisi (16:9)</PresentationFormat>
  <Paragraphs>189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UI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 YazBoz — Program Tanıtımı</dc:title>
  <dc:subject>PptxGenJS Presentation</dc:subject>
  <dc:creator>PptxGenJS</dc:creator>
  <cp:lastModifiedBy>Ozgur</cp:lastModifiedBy>
  <cp:revision>2</cp:revision>
  <dcterms:created xsi:type="dcterms:W3CDTF">2026-04-28T13:52:45Z</dcterms:created>
  <dcterms:modified xsi:type="dcterms:W3CDTF">2026-04-28T13:54:51Z</dcterms:modified>
</cp:coreProperties>
</file>